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8" r:id="rId11"/>
    <p:sldId id="269" r:id="rId12"/>
    <p:sldId id="270" r:id="rId13"/>
    <p:sldId id="267" r:id="rId14"/>
    <p:sldId id="271" r:id="rId15"/>
    <p:sldId id="272" r:id="rId16"/>
    <p:sldId id="275" r:id="rId17"/>
    <p:sldId id="273" r:id="rId18"/>
    <p:sldId id="276" r:id="rId19"/>
    <p:sldId id="277" r:id="rId20"/>
    <p:sldId id="274" r:id="rId21"/>
    <p:sldId id="278" r:id="rId22"/>
    <p:sldId id="279" r:id="rId23"/>
    <p:sldId id="280" r:id="rId24"/>
    <p:sldId id="281" r:id="rId25"/>
    <p:sldId id="26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63" d="100"/>
          <a:sy n="63" d="100"/>
        </p:scale>
        <p:origin x="84"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FF8904B4-7802-4F90-A3C3-ABDC5C41AA2A}" type="datetimeFigureOut">
              <a:rPr lang="en-CA" smtClean="0"/>
              <a:t>20/10/2016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1090283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F8904B4-7802-4F90-A3C3-ABDC5C41AA2A}" type="datetimeFigureOut">
              <a:rPr lang="en-CA" smtClean="0"/>
              <a:t>20/10/2016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1317615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F8904B4-7802-4F90-A3C3-ABDC5C41AA2A}" type="datetimeFigureOut">
              <a:rPr lang="en-CA" smtClean="0"/>
              <a:t>20/10/2016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1312977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F8904B4-7802-4F90-A3C3-ABDC5C41AA2A}" type="datetimeFigureOut">
              <a:rPr lang="en-CA" smtClean="0"/>
              <a:t>20/10/2016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1272642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8904B4-7802-4F90-A3C3-ABDC5C41AA2A}" type="datetimeFigureOut">
              <a:rPr lang="en-CA" smtClean="0"/>
              <a:t>20/10/2016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1237717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FF8904B4-7802-4F90-A3C3-ABDC5C41AA2A}" type="datetimeFigureOut">
              <a:rPr lang="en-CA" smtClean="0"/>
              <a:t>20/10/2016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3217113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FF8904B4-7802-4F90-A3C3-ABDC5C41AA2A}" type="datetimeFigureOut">
              <a:rPr lang="en-CA" smtClean="0"/>
              <a:t>20/10/2016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2452286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FF8904B4-7802-4F90-A3C3-ABDC5C41AA2A}" type="datetimeFigureOut">
              <a:rPr lang="en-CA" smtClean="0"/>
              <a:t>20/10/2016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1956862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8904B4-7802-4F90-A3C3-ABDC5C41AA2A}" type="datetimeFigureOut">
              <a:rPr lang="en-CA" smtClean="0"/>
              <a:t>20/10/2016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3712546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8904B4-7802-4F90-A3C3-ABDC5C41AA2A}" type="datetimeFigureOut">
              <a:rPr lang="en-CA" smtClean="0"/>
              <a:t>20/10/2016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260671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8904B4-7802-4F90-A3C3-ABDC5C41AA2A}" type="datetimeFigureOut">
              <a:rPr lang="en-CA" smtClean="0"/>
              <a:t>20/10/2016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97D5C0F-E6A4-4BF8-AD0E-9D2052B22EA0}" type="slidenum">
              <a:rPr lang="en-CA" smtClean="0"/>
              <a:t>‹#›</a:t>
            </a:fld>
            <a:endParaRPr lang="en-CA"/>
          </a:p>
        </p:txBody>
      </p:sp>
    </p:spTree>
    <p:extLst>
      <p:ext uri="{BB962C8B-B14F-4D97-AF65-F5344CB8AC3E}">
        <p14:creationId xmlns:p14="http://schemas.microsoft.com/office/powerpoint/2010/main" val="4127772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6000" b="-1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904B4-7802-4F90-A3C3-ABDC5C41AA2A}" type="datetimeFigureOut">
              <a:rPr lang="en-CA" smtClean="0"/>
              <a:t>20/10/2016</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7D5C0F-E6A4-4BF8-AD0E-9D2052B22EA0}" type="slidenum">
              <a:rPr lang="en-CA" smtClean="0"/>
              <a:t>‹#›</a:t>
            </a:fld>
            <a:endParaRPr lang="en-CA"/>
          </a:p>
        </p:txBody>
      </p:sp>
    </p:spTree>
    <p:extLst>
      <p:ext uri="{BB962C8B-B14F-4D97-AF65-F5344CB8AC3E}">
        <p14:creationId xmlns:p14="http://schemas.microsoft.com/office/powerpoint/2010/main" val="1735235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Rates</a:t>
            </a:r>
            <a:endParaRPr lang="en-CA" dirty="0"/>
          </a:p>
        </p:txBody>
      </p:sp>
      <p:sp>
        <p:nvSpPr>
          <p:cNvPr id="3" name="Subtitle 2"/>
          <p:cNvSpPr>
            <a:spLocks noGrp="1"/>
          </p:cNvSpPr>
          <p:nvPr>
            <p:ph type="subTitle" idx="1"/>
          </p:nvPr>
        </p:nvSpPr>
        <p:spPr/>
        <p:txBody>
          <a:bodyPr/>
          <a:lstStyle/>
          <a:p>
            <a:r>
              <a:rPr lang="en-CA" smtClean="0"/>
              <a:t>October</a:t>
            </a:r>
            <a:r>
              <a:rPr lang="en-CA" smtClean="0"/>
              <a:t> 2016</a:t>
            </a:r>
            <a:endParaRPr lang="en-CA" dirty="0"/>
          </a:p>
        </p:txBody>
      </p:sp>
    </p:spTree>
    <p:extLst>
      <p:ext uri="{BB962C8B-B14F-4D97-AF65-F5344CB8AC3E}">
        <p14:creationId xmlns:p14="http://schemas.microsoft.com/office/powerpoint/2010/main" val="1287259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9) If for the reaction: </a:t>
            </a:r>
            <a:r>
              <a:rPr lang="en-CA" dirty="0" err="1" smtClean="0"/>
              <a:t>aX</a:t>
            </a:r>
            <a:r>
              <a:rPr lang="en-CA" dirty="0" smtClean="0"/>
              <a:t> + </a:t>
            </a:r>
            <a:r>
              <a:rPr lang="en-CA" dirty="0" err="1" smtClean="0"/>
              <a:t>bY</a:t>
            </a:r>
            <a:r>
              <a:rPr lang="en-CA" dirty="0" smtClean="0"/>
              <a:t> </a:t>
            </a:r>
            <a:r>
              <a:rPr lang="en-CA" dirty="0" smtClean="0">
                <a:sym typeface="Wingdings" panose="05000000000000000000" pitchFamily="2" charset="2"/>
              </a:rPr>
              <a:t> product the rate law is Rate = k [X][Y]</a:t>
            </a:r>
            <a:r>
              <a:rPr lang="en-CA" baseline="30000" dirty="0">
                <a:sym typeface="Wingdings" panose="05000000000000000000" pitchFamily="2" charset="2"/>
              </a:rPr>
              <a:t>0</a:t>
            </a:r>
            <a:r>
              <a:rPr lang="en-CA" dirty="0" smtClean="0">
                <a:sym typeface="Wingdings" panose="05000000000000000000" pitchFamily="2" charset="2"/>
              </a:rPr>
              <a:t>, then:</a:t>
            </a:r>
            <a:endParaRPr lang="en-CA" dirty="0"/>
          </a:p>
        </p:txBody>
      </p:sp>
      <p:sp>
        <p:nvSpPr>
          <p:cNvPr id="3" name="Content Placeholder 2"/>
          <p:cNvSpPr>
            <a:spLocks noGrp="1"/>
          </p:cNvSpPr>
          <p:nvPr>
            <p:ph idx="1"/>
          </p:nvPr>
        </p:nvSpPr>
        <p:spPr/>
        <p:txBody>
          <a:bodyPr>
            <a:normAutofit/>
          </a:bodyPr>
          <a:lstStyle/>
          <a:p>
            <a:pPr marL="0" indent="0">
              <a:buNone/>
            </a:pPr>
            <a:r>
              <a:rPr lang="en-CA" dirty="0" smtClean="0"/>
              <a:t>a) </a:t>
            </a:r>
            <a:r>
              <a:rPr lang="en-US" dirty="0" smtClean="0"/>
              <a:t>doubling </a:t>
            </a:r>
            <a:r>
              <a:rPr lang="en-US" dirty="0"/>
              <a:t>the concentration of Y will double the rate of the reaction	</a:t>
            </a:r>
            <a:endParaRPr lang="en-CA" dirty="0"/>
          </a:p>
          <a:p>
            <a:pPr marL="0" indent="0">
              <a:buNone/>
            </a:pPr>
            <a:r>
              <a:rPr lang="en-US" dirty="0" smtClean="0"/>
              <a:t>b) halving </a:t>
            </a:r>
            <a:r>
              <a:rPr lang="en-US" dirty="0"/>
              <a:t>the concentration of Y will double the rate of the reaction	</a:t>
            </a:r>
            <a:endParaRPr lang="en-CA" dirty="0"/>
          </a:p>
          <a:p>
            <a:pPr marL="0" indent="0">
              <a:buNone/>
            </a:pPr>
            <a:r>
              <a:rPr lang="en-US" dirty="0" smtClean="0"/>
              <a:t>c) doubling </a:t>
            </a:r>
            <a:r>
              <a:rPr lang="en-US" dirty="0"/>
              <a:t>the concentration of X will double the rate of the reaction	</a:t>
            </a:r>
            <a:endParaRPr lang="en-CA" dirty="0"/>
          </a:p>
          <a:p>
            <a:pPr marL="0" indent="0">
              <a:buNone/>
            </a:pPr>
            <a:r>
              <a:rPr lang="en-US" dirty="0" smtClean="0"/>
              <a:t>d) halving </a:t>
            </a:r>
            <a:r>
              <a:rPr lang="en-US" dirty="0"/>
              <a:t>the concentration of X will double the rate of the reaction	</a:t>
            </a:r>
            <a:endParaRPr lang="en-CA" dirty="0"/>
          </a:p>
          <a:p>
            <a:pPr marL="0" indent="0">
              <a:buNone/>
            </a:pPr>
            <a:r>
              <a:rPr lang="en-US" dirty="0" smtClean="0"/>
              <a:t>e) only </a:t>
            </a:r>
            <a:r>
              <a:rPr lang="en-US" dirty="0"/>
              <a:t>changes to the concentration of Y will affect the rate of the reaction</a:t>
            </a:r>
            <a:endParaRPr lang="en-CA" dirty="0"/>
          </a:p>
          <a:p>
            <a:endParaRPr lang="en-CA" dirty="0"/>
          </a:p>
        </p:txBody>
      </p:sp>
    </p:spTree>
    <p:extLst>
      <p:ext uri="{BB962C8B-B14F-4D97-AF65-F5344CB8AC3E}">
        <p14:creationId xmlns:p14="http://schemas.microsoft.com/office/powerpoint/2010/main" val="1927950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Rates </a:t>
            </a:r>
            <a:r>
              <a:rPr lang="en-US" dirty="0"/>
              <a:t>of reaction can be explained by </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atomic theory		</a:t>
            </a:r>
            <a:endParaRPr lang="en-CA" dirty="0"/>
          </a:p>
          <a:p>
            <a:pPr marL="0" indent="0">
              <a:buNone/>
            </a:pPr>
            <a:r>
              <a:rPr lang="en-US" dirty="0"/>
              <a:t>b.	collision theory		</a:t>
            </a:r>
            <a:endParaRPr lang="en-CA" dirty="0"/>
          </a:p>
          <a:p>
            <a:pPr marL="0" indent="0">
              <a:buNone/>
            </a:pPr>
            <a:r>
              <a:rPr lang="en-US" dirty="0"/>
              <a:t>c.	kinetic molecular theory</a:t>
            </a:r>
            <a:endParaRPr lang="en-CA" dirty="0"/>
          </a:p>
          <a:p>
            <a:pPr marL="514350" indent="-514350">
              <a:buAutoNum type="alphaLcPeriod" startAt="4"/>
            </a:pPr>
            <a:r>
              <a:rPr lang="en-US" dirty="0" smtClean="0"/>
              <a:t>     rate theory</a:t>
            </a:r>
          </a:p>
          <a:p>
            <a:pPr marL="514350" indent="-514350">
              <a:buAutoNum type="alphaLcPeriod" startAt="4"/>
            </a:pPr>
            <a:r>
              <a:rPr lang="en-US" dirty="0"/>
              <a:t>	all of the above</a:t>
            </a:r>
            <a:endParaRPr lang="en-CA" dirty="0"/>
          </a:p>
        </p:txBody>
      </p:sp>
    </p:spTree>
    <p:extLst>
      <p:ext uri="{BB962C8B-B14F-4D97-AF65-F5344CB8AC3E}">
        <p14:creationId xmlns:p14="http://schemas.microsoft.com/office/powerpoint/2010/main" val="2901733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 </a:t>
            </a:r>
            <a:br>
              <a:rPr lang="en-CA" dirty="0"/>
            </a:br>
            <a:r>
              <a:rPr lang="en-CA" dirty="0" smtClean="0"/>
              <a:t>11) </a:t>
            </a:r>
            <a:r>
              <a:rPr lang="en-US" dirty="0" smtClean="0"/>
              <a:t>Which </a:t>
            </a:r>
            <a:r>
              <a:rPr lang="en-US" dirty="0"/>
              <a:t>of the following is not part of the collision theory?</a:t>
            </a:r>
            <a:r>
              <a:rPr lang="en-CA" dirty="0"/>
              <a:t/>
            </a:r>
            <a:br>
              <a:rPr lang="en-CA" dirty="0"/>
            </a:br>
            <a:endParaRPr lang="en-CA" dirty="0"/>
          </a:p>
        </p:txBody>
      </p:sp>
      <p:sp>
        <p:nvSpPr>
          <p:cNvPr id="3" name="Content Placeholder 2"/>
          <p:cNvSpPr>
            <a:spLocks noGrp="1"/>
          </p:cNvSpPr>
          <p:nvPr>
            <p:ph idx="1"/>
          </p:nvPr>
        </p:nvSpPr>
        <p:spPr/>
        <p:txBody>
          <a:bodyPr/>
          <a:lstStyle/>
          <a:p>
            <a:pPr marL="514350" indent="-514350">
              <a:buAutoNum type="alphaLcPeriod"/>
            </a:pPr>
            <a:r>
              <a:rPr lang="en-US" dirty="0" smtClean="0"/>
              <a:t> a </a:t>
            </a:r>
            <a:r>
              <a:rPr lang="en-US" dirty="0"/>
              <a:t>chemical system consists of particles that are in constant </a:t>
            </a:r>
            <a:r>
              <a:rPr lang="en-US" dirty="0" smtClean="0"/>
              <a:t>motion</a:t>
            </a:r>
            <a:endParaRPr lang="en-CA" dirty="0"/>
          </a:p>
          <a:p>
            <a:pPr marL="0" indent="0">
              <a:buNone/>
            </a:pPr>
            <a:r>
              <a:rPr lang="en-US" dirty="0"/>
              <a:t>b.	a reaction must involve collisions of particles	</a:t>
            </a:r>
            <a:endParaRPr lang="en-CA" dirty="0"/>
          </a:p>
          <a:p>
            <a:pPr marL="0" indent="0">
              <a:buNone/>
            </a:pPr>
            <a:r>
              <a:rPr lang="en-US" dirty="0"/>
              <a:t>c.	an effective collision has sufficient energy and correct </a:t>
            </a:r>
            <a:r>
              <a:rPr lang="en-US" dirty="0" smtClean="0"/>
              <a:t>orientation</a:t>
            </a:r>
            <a:endParaRPr lang="en-CA" dirty="0"/>
          </a:p>
          <a:p>
            <a:pPr marL="0" indent="0">
              <a:buNone/>
            </a:pPr>
            <a:r>
              <a:rPr lang="en-US" dirty="0"/>
              <a:t>d.	an ineffective collision can still cause a reaction	</a:t>
            </a:r>
            <a:endParaRPr lang="en-CA" dirty="0"/>
          </a:p>
          <a:p>
            <a:pPr marL="514350" indent="-514350">
              <a:buAutoNum type="alphaLcPeriod" startAt="5"/>
            </a:pPr>
            <a:r>
              <a:rPr lang="en-US" dirty="0" smtClean="0"/>
              <a:t>    the </a:t>
            </a:r>
            <a:r>
              <a:rPr lang="en-US" dirty="0"/>
              <a:t>rate of the reaction depends on the frequency of effective </a:t>
            </a:r>
            <a:r>
              <a:rPr lang="en-US" dirty="0" smtClean="0"/>
              <a:t>   </a:t>
            </a:r>
          </a:p>
          <a:p>
            <a:pPr marL="0" indent="0">
              <a:buNone/>
            </a:pPr>
            <a:r>
              <a:rPr lang="en-US" dirty="0"/>
              <a:t> </a:t>
            </a:r>
            <a:r>
              <a:rPr lang="en-US" dirty="0" smtClean="0"/>
              <a:t>         collisions</a:t>
            </a:r>
            <a:endParaRPr lang="en-CA" dirty="0"/>
          </a:p>
          <a:p>
            <a:pPr marL="0" indent="0">
              <a:buNone/>
            </a:pPr>
            <a:endParaRPr lang="en-CA" dirty="0"/>
          </a:p>
        </p:txBody>
      </p:sp>
    </p:spTree>
    <p:extLst>
      <p:ext uri="{BB962C8B-B14F-4D97-AF65-F5344CB8AC3E}">
        <p14:creationId xmlns:p14="http://schemas.microsoft.com/office/powerpoint/2010/main" val="38001495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12) Ineffective </a:t>
            </a:r>
            <a:r>
              <a:rPr lang="en-US" dirty="0"/>
              <a:t>collisions are collisions that involve particles</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without enough energy to react	</a:t>
            </a:r>
            <a:endParaRPr lang="en-CA" dirty="0"/>
          </a:p>
          <a:p>
            <a:pPr marL="0" indent="0">
              <a:buNone/>
            </a:pPr>
            <a:r>
              <a:rPr lang="en-US" dirty="0"/>
              <a:t>b.	with the wrong orientation	</a:t>
            </a:r>
            <a:endParaRPr lang="en-CA" dirty="0"/>
          </a:p>
          <a:p>
            <a:pPr marL="0" indent="0">
              <a:buNone/>
            </a:pPr>
            <a:r>
              <a:rPr lang="en-US" dirty="0"/>
              <a:t>c.	that rebound from the collision unchanged	</a:t>
            </a:r>
            <a:endParaRPr lang="en-CA" dirty="0"/>
          </a:p>
          <a:p>
            <a:pPr marL="0" indent="0">
              <a:buNone/>
            </a:pPr>
            <a:r>
              <a:rPr lang="en-US" dirty="0"/>
              <a:t>d.	that cannot react	</a:t>
            </a:r>
            <a:endParaRPr lang="en-CA" dirty="0"/>
          </a:p>
          <a:p>
            <a:pPr marL="0" indent="0">
              <a:buNone/>
            </a:pPr>
            <a:r>
              <a:rPr lang="en-US" dirty="0"/>
              <a:t>e.	all of the above</a:t>
            </a:r>
            <a:endParaRPr lang="en-CA" dirty="0"/>
          </a:p>
          <a:p>
            <a:pPr marL="0" indent="0">
              <a:buNone/>
            </a:pPr>
            <a:endParaRPr lang="en-CA" dirty="0"/>
          </a:p>
        </p:txBody>
      </p:sp>
    </p:spTree>
    <p:extLst>
      <p:ext uri="{BB962C8B-B14F-4D97-AF65-F5344CB8AC3E}">
        <p14:creationId xmlns:p14="http://schemas.microsoft.com/office/powerpoint/2010/main" val="19243188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13) The </a:t>
            </a:r>
            <a:r>
              <a:rPr lang="en-US" dirty="0"/>
              <a:t>amount of energy required for a reaction to begin</a:t>
            </a:r>
            <a:r>
              <a:rPr lang="en-US" b="1" i="1" dirty="0"/>
              <a:t> </a:t>
            </a:r>
            <a:r>
              <a:rPr lang="en-US" dirty="0"/>
              <a:t>is known as</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enthalpy change		</a:t>
            </a:r>
            <a:endParaRPr lang="en-CA" dirty="0"/>
          </a:p>
          <a:p>
            <a:pPr marL="0" indent="0">
              <a:buNone/>
            </a:pPr>
            <a:r>
              <a:rPr lang="en-US" dirty="0"/>
              <a:t>b.	reaction energy		</a:t>
            </a:r>
            <a:endParaRPr lang="en-CA" dirty="0"/>
          </a:p>
          <a:p>
            <a:pPr marL="0" indent="0">
              <a:buNone/>
            </a:pPr>
            <a:r>
              <a:rPr lang="en-US" dirty="0"/>
              <a:t>c.	activation energy</a:t>
            </a:r>
            <a:endParaRPr lang="en-CA" dirty="0"/>
          </a:p>
          <a:p>
            <a:pPr marL="514350" indent="-514350">
              <a:buAutoNum type="alphaLcPeriod" startAt="4"/>
            </a:pPr>
            <a:r>
              <a:rPr lang="en-US" dirty="0" smtClean="0"/>
              <a:t>     kinetic energy</a:t>
            </a:r>
          </a:p>
          <a:p>
            <a:pPr marL="514350" indent="-514350">
              <a:buAutoNum type="alphaLcPeriod" startAt="4"/>
            </a:pPr>
            <a:r>
              <a:rPr lang="en-US" dirty="0"/>
              <a:t>	potential energy</a:t>
            </a:r>
            <a:endParaRPr lang="en-CA" dirty="0"/>
          </a:p>
        </p:txBody>
      </p:sp>
    </p:spTree>
    <p:extLst>
      <p:ext uri="{BB962C8B-B14F-4D97-AF65-F5344CB8AC3E}">
        <p14:creationId xmlns:p14="http://schemas.microsoft.com/office/powerpoint/2010/main" val="362548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 The </a:t>
            </a:r>
            <a:r>
              <a:rPr lang="en-US" dirty="0"/>
              <a:t>activated complex</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is an unstable molecule	</a:t>
            </a:r>
            <a:endParaRPr lang="en-CA" dirty="0"/>
          </a:p>
          <a:p>
            <a:pPr marL="514350" indent="-514350">
              <a:buAutoNum type="alphaLcPeriod" startAt="2"/>
            </a:pPr>
            <a:r>
              <a:rPr lang="en-US" dirty="0" smtClean="0"/>
              <a:t>     has </a:t>
            </a:r>
            <a:r>
              <a:rPr lang="en-US" dirty="0"/>
              <a:t>the maximum potential energy possible	</a:t>
            </a:r>
            <a:endParaRPr lang="en-CA" dirty="0"/>
          </a:p>
          <a:p>
            <a:pPr marL="514350" indent="-514350">
              <a:buAutoNum type="alphaLcPeriod" startAt="2"/>
            </a:pPr>
            <a:r>
              <a:rPr lang="en-US" dirty="0"/>
              <a:t>	may continue on to produce products	</a:t>
            </a:r>
            <a:endParaRPr lang="en-CA" dirty="0"/>
          </a:p>
          <a:p>
            <a:pPr marL="0" indent="0">
              <a:buNone/>
            </a:pPr>
            <a:r>
              <a:rPr lang="en-US" dirty="0"/>
              <a:t>d.	may revert to reactants	</a:t>
            </a:r>
            <a:endParaRPr lang="en-CA" dirty="0"/>
          </a:p>
          <a:p>
            <a:pPr marL="0" indent="0">
              <a:buNone/>
            </a:pPr>
            <a:r>
              <a:rPr lang="en-US" dirty="0"/>
              <a:t>e.	all of the above</a:t>
            </a:r>
            <a:endParaRPr lang="en-CA" dirty="0"/>
          </a:p>
          <a:p>
            <a:pPr marL="0" indent="0">
              <a:buNone/>
            </a:pPr>
            <a:r>
              <a:rPr lang="en-CA" dirty="0"/>
              <a:t> </a:t>
            </a:r>
          </a:p>
          <a:p>
            <a:pPr marL="0" indent="0">
              <a:buNone/>
            </a:pPr>
            <a:endParaRPr lang="en-CA" dirty="0"/>
          </a:p>
        </p:txBody>
      </p:sp>
    </p:spTree>
    <p:extLst>
      <p:ext uri="{BB962C8B-B14F-4D97-AF65-F5344CB8AC3E}">
        <p14:creationId xmlns:p14="http://schemas.microsoft.com/office/powerpoint/2010/main" val="10419512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15) In </a:t>
            </a:r>
            <a:r>
              <a:rPr lang="en-US" dirty="0"/>
              <a:t>the following diagram, the letter which represents the position of the activated complex is:</a:t>
            </a:r>
            <a:endParaRPr lang="en-CA" dirty="0"/>
          </a:p>
        </p:txBody>
      </p:sp>
      <p:sp>
        <p:nvSpPr>
          <p:cNvPr id="4" name="Content Placeholder 3"/>
          <p:cNvSpPr>
            <a:spLocks noGrp="1"/>
          </p:cNvSpPr>
          <p:nvPr>
            <p:ph sz="half" idx="2"/>
          </p:nvPr>
        </p:nvSpPr>
        <p:spPr/>
        <p:txBody>
          <a:bodyPr/>
          <a:lstStyle/>
          <a:p>
            <a:pPr marL="514350" indent="-514350">
              <a:buAutoNum type="alphaLcParenR"/>
            </a:pPr>
            <a:r>
              <a:rPr lang="en-CA" dirty="0" smtClean="0"/>
              <a:t>A</a:t>
            </a:r>
          </a:p>
          <a:p>
            <a:pPr marL="514350" indent="-514350">
              <a:buAutoNum type="alphaLcParenR"/>
            </a:pPr>
            <a:r>
              <a:rPr lang="en-CA" dirty="0" smtClean="0"/>
              <a:t>B</a:t>
            </a:r>
          </a:p>
          <a:p>
            <a:pPr marL="514350" indent="-514350">
              <a:buAutoNum type="alphaLcParenR"/>
            </a:pPr>
            <a:r>
              <a:rPr lang="en-CA" dirty="0" smtClean="0"/>
              <a:t>C</a:t>
            </a:r>
          </a:p>
          <a:p>
            <a:pPr marL="514350" indent="-514350">
              <a:buAutoNum type="alphaLcParenR"/>
            </a:pPr>
            <a:r>
              <a:rPr lang="en-CA" dirty="0" smtClean="0"/>
              <a:t>D</a:t>
            </a:r>
          </a:p>
          <a:p>
            <a:pPr marL="514350" indent="-514350">
              <a:buAutoNum type="alphaLcParenR"/>
            </a:pPr>
            <a:r>
              <a:rPr lang="en-CA" dirty="0"/>
              <a:t>E</a:t>
            </a:r>
          </a:p>
        </p:txBody>
      </p:sp>
      <p:pic>
        <p:nvPicPr>
          <p:cNvPr id="5" name="Content Placeholder 4"/>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076325" y="2505074"/>
            <a:ext cx="3705225" cy="2733675"/>
          </a:xfrm>
          <a:prstGeom prst="rect">
            <a:avLst/>
          </a:prstGeom>
          <a:noFill/>
          <a:ln>
            <a:noFill/>
          </a:ln>
        </p:spPr>
      </p:pic>
    </p:spTree>
    <p:extLst>
      <p:ext uri="{BB962C8B-B14F-4D97-AF65-F5344CB8AC3E}">
        <p14:creationId xmlns:p14="http://schemas.microsoft.com/office/powerpoint/2010/main" val="3217102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16) If </a:t>
            </a:r>
            <a:r>
              <a:rPr lang="en-US" dirty="0"/>
              <a:t>a reaction can be broken down into a reaction mechanism, then the steps of the reaction mechanism are known as</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stages of reaction		</a:t>
            </a:r>
            <a:endParaRPr lang="en-CA" dirty="0"/>
          </a:p>
          <a:p>
            <a:pPr marL="0" indent="0">
              <a:buNone/>
            </a:pPr>
            <a:r>
              <a:rPr lang="en-US" dirty="0"/>
              <a:t>b.	activated complexes		</a:t>
            </a:r>
            <a:endParaRPr lang="en-CA" dirty="0"/>
          </a:p>
          <a:p>
            <a:pPr marL="0" indent="0">
              <a:buNone/>
            </a:pPr>
            <a:r>
              <a:rPr lang="en-US" dirty="0"/>
              <a:t>c.	reaction progress</a:t>
            </a:r>
            <a:endParaRPr lang="en-CA" dirty="0"/>
          </a:p>
          <a:p>
            <a:pPr marL="514350" indent="-514350">
              <a:buAutoNum type="alphaLcPeriod" startAt="4"/>
            </a:pPr>
            <a:r>
              <a:rPr lang="en-US" dirty="0" smtClean="0"/>
              <a:t>     elementary steps</a:t>
            </a:r>
          </a:p>
          <a:p>
            <a:pPr marL="514350" indent="-514350">
              <a:buAutoNum type="alphaLcPeriod" startAt="4"/>
            </a:pPr>
            <a:r>
              <a:rPr lang="en-US" dirty="0"/>
              <a:t>	primary equations</a:t>
            </a:r>
            <a:endParaRPr lang="en-CA" dirty="0"/>
          </a:p>
        </p:txBody>
      </p:sp>
    </p:spTree>
    <p:extLst>
      <p:ext uri="{BB962C8B-B14F-4D97-AF65-F5344CB8AC3E}">
        <p14:creationId xmlns:p14="http://schemas.microsoft.com/office/powerpoint/2010/main" val="9220713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17) The </a:t>
            </a:r>
            <a:r>
              <a:rPr lang="en-US" dirty="0"/>
              <a:t>number of particles that would usually "collide" in an elementary step are</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1-2		</a:t>
            </a:r>
            <a:endParaRPr lang="en-CA" dirty="0"/>
          </a:p>
          <a:p>
            <a:pPr marL="0" indent="0">
              <a:buNone/>
            </a:pPr>
            <a:r>
              <a:rPr lang="en-US" dirty="0"/>
              <a:t>b.	3-4		</a:t>
            </a:r>
            <a:endParaRPr lang="en-CA" dirty="0"/>
          </a:p>
          <a:p>
            <a:pPr marL="0" indent="0">
              <a:buNone/>
            </a:pPr>
            <a:r>
              <a:rPr lang="en-US" dirty="0"/>
              <a:t>c.	5-6</a:t>
            </a:r>
            <a:endParaRPr lang="en-CA" dirty="0"/>
          </a:p>
          <a:p>
            <a:pPr marL="514350" indent="-514350">
              <a:buAutoNum type="alphaLcPeriod" startAt="4"/>
            </a:pPr>
            <a:r>
              <a:rPr lang="en-US" dirty="0" smtClean="0"/>
              <a:t>     Unlimited</a:t>
            </a:r>
          </a:p>
          <a:p>
            <a:pPr marL="514350" indent="-514350">
              <a:buAutoNum type="alphaLcPeriod" startAt="4"/>
            </a:pPr>
            <a:r>
              <a:rPr lang="en-US" dirty="0"/>
              <a:t>	no particles need to collide</a:t>
            </a:r>
            <a:endParaRPr lang="en-CA" dirty="0"/>
          </a:p>
        </p:txBody>
      </p:sp>
    </p:spTree>
    <p:extLst>
      <p:ext uri="{BB962C8B-B14F-4D97-AF65-F5344CB8AC3E}">
        <p14:creationId xmlns:p14="http://schemas.microsoft.com/office/powerpoint/2010/main" val="42064037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18) Reaction mechanisms:</a:t>
            </a:r>
            <a:endParaRPr lang="en-CA" dirty="0"/>
          </a:p>
        </p:txBody>
      </p:sp>
      <p:sp>
        <p:nvSpPr>
          <p:cNvPr id="3" name="Content Placeholder 2"/>
          <p:cNvSpPr>
            <a:spLocks noGrp="1"/>
          </p:cNvSpPr>
          <p:nvPr>
            <p:ph idx="1"/>
          </p:nvPr>
        </p:nvSpPr>
        <p:spPr/>
        <p:txBody>
          <a:bodyPr/>
          <a:lstStyle/>
          <a:p>
            <a:pPr marL="0" indent="0">
              <a:buNone/>
            </a:pPr>
            <a:r>
              <a:rPr lang="en-US" dirty="0"/>
              <a:t>a.	are easily determined	</a:t>
            </a:r>
            <a:endParaRPr lang="en-CA" dirty="0"/>
          </a:p>
          <a:p>
            <a:pPr marL="514350" indent="-514350">
              <a:buAutoNum type="alphaLcPeriod" startAt="2"/>
            </a:pPr>
            <a:r>
              <a:rPr lang="en-US" dirty="0" smtClean="0"/>
              <a:t>    	cannot </a:t>
            </a:r>
            <a:r>
              <a:rPr lang="en-US" dirty="0"/>
              <a:t>be determined without knowing the enthalpy of the </a:t>
            </a:r>
            <a:r>
              <a:rPr lang="en-US" dirty="0" smtClean="0"/>
              <a:t>     	reaction</a:t>
            </a:r>
            <a:r>
              <a:rPr lang="en-US" dirty="0"/>
              <a:t>	</a:t>
            </a:r>
            <a:endParaRPr lang="en-CA" dirty="0"/>
          </a:p>
          <a:p>
            <a:pPr marL="0" indent="0">
              <a:buNone/>
            </a:pPr>
            <a:r>
              <a:rPr lang="en-US" dirty="0"/>
              <a:t>c.	are only 'best guesses' at the </a:t>
            </a:r>
            <a:r>
              <a:rPr lang="en-US" dirty="0" err="1"/>
              <a:t>behaviour</a:t>
            </a:r>
            <a:r>
              <a:rPr lang="en-US" dirty="0"/>
              <a:t> of molecules	</a:t>
            </a:r>
            <a:endParaRPr lang="en-CA" dirty="0"/>
          </a:p>
          <a:p>
            <a:pPr marL="0" indent="0">
              <a:buNone/>
            </a:pPr>
            <a:r>
              <a:rPr lang="en-US" dirty="0"/>
              <a:t>d.	do not need to represent the whole reaction	</a:t>
            </a:r>
            <a:endParaRPr lang="en-CA" dirty="0"/>
          </a:p>
          <a:p>
            <a:pPr marL="0" indent="0">
              <a:buNone/>
            </a:pPr>
            <a:r>
              <a:rPr lang="en-US" dirty="0"/>
              <a:t>e.	do not involve any reaction intermediates</a:t>
            </a:r>
            <a:endParaRPr lang="en-CA" dirty="0"/>
          </a:p>
          <a:p>
            <a:pPr marL="0" indent="0">
              <a:buNone/>
            </a:pPr>
            <a:r>
              <a:rPr lang="en-CA" dirty="0"/>
              <a:t> </a:t>
            </a:r>
          </a:p>
          <a:p>
            <a:endParaRPr lang="en-CA" dirty="0"/>
          </a:p>
        </p:txBody>
      </p:sp>
    </p:spTree>
    <p:extLst>
      <p:ext uri="{BB962C8B-B14F-4D97-AF65-F5344CB8AC3E}">
        <p14:creationId xmlns:p14="http://schemas.microsoft.com/office/powerpoint/2010/main" val="4325585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CA" sz="3200" dirty="0" smtClean="0"/>
              <a:t>1) What </a:t>
            </a:r>
            <a:r>
              <a:rPr lang="en-CA" sz="3200" dirty="0"/>
              <a:t>is ALWAYS represented by the slope of the tangent to a graph of concentration vs. time for a reaction?</a:t>
            </a:r>
            <a:br>
              <a:rPr lang="en-CA" sz="3200" dirty="0"/>
            </a:br>
            <a:endParaRPr lang="en-CA" sz="3200" dirty="0"/>
          </a:p>
        </p:txBody>
      </p:sp>
      <p:sp>
        <p:nvSpPr>
          <p:cNvPr id="3" name="Content Placeholder 2"/>
          <p:cNvSpPr>
            <a:spLocks noGrp="1"/>
          </p:cNvSpPr>
          <p:nvPr>
            <p:ph idx="1"/>
          </p:nvPr>
        </p:nvSpPr>
        <p:spPr/>
        <p:txBody>
          <a:bodyPr/>
          <a:lstStyle/>
          <a:p>
            <a:pPr marL="514350" indent="-514350">
              <a:buAutoNum type="alphaLcParenR"/>
            </a:pPr>
            <a:r>
              <a:rPr lang="en-CA" dirty="0" smtClean="0"/>
              <a:t>The activation energy for the reaction</a:t>
            </a:r>
          </a:p>
          <a:p>
            <a:pPr marL="514350" indent="-514350">
              <a:buAutoNum type="alphaLcParenR"/>
            </a:pPr>
            <a:r>
              <a:rPr lang="en-CA" dirty="0" smtClean="0"/>
              <a:t>The enthalpy change for the reaction</a:t>
            </a:r>
          </a:p>
          <a:p>
            <a:pPr marL="514350" indent="-514350">
              <a:buAutoNum type="alphaLcParenR"/>
            </a:pPr>
            <a:r>
              <a:rPr lang="en-CA" dirty="0" smtClean="0"/>
              <a:t>The initial rate of the reaction</a:t>
            </a:r>
          </a:p>
          <a:p>
            <a:pPr marL="514350" indent="-514350">
              <a:buAutoNum type="alphaLcParenR"/>
            </a:pPr>
            <a:r>
              <a:rPr lang="en-CA" dirty="0" smtClean="0"/>
              <a:t>The average rate of the reaction</a:t>
            </a:r>
          </a:p>
          <a:p>
            <a:pPr marL="514350" indent="-514350">
              <a:buAutoNum type="alphaLcParenR"/>
            </a:pPr>
            <a:r>
              <a:rPr lang="en-CA" dirty="0" smtClean="0"/>
              <a:t>The instantaneous rate of the reaction</a:t>
            </a:r>
            <a:endParaRPr lang="en-CA" dirty="0"/>
          </a:p>
        </p:txBody>
      </p:sp>
    </p:spTree>
    <p:extLst>
      <p:ext uri="{BB962C8B-B14F-4D97-AF65-F5344CB8AC3E}">
        <p14:creationId xmlns:p14="http://schemas.microsoft.com/office/powerpoint/2010/main" val="31874128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19) The rate-determining step is:</a:t>
            </a:r>
            <a:endParaRPr lang="en-CA" dirty="0"/>
          </a:p>
        </p:txBody>
      </p:sp>
      <p:sp>
        <p:nvSpPr>
          <p:cNvPr id="3" name="Content Placeholder 2"/>
          <p:cNvSpPr>
            <a:spLocks noGrp="1"/>
          </p:cNvSpPr>
          <p:nvPr>
            <p:ph idx="1"/>
          </p:nvPr>
        </p:nvSpPr>
        <p:spPr/>
        <p:txBody>
          <a:bodyPr/>
          <a:lstStyle/>
          <a:p>
            <a:pPr marL="0" indent="0">
              <a:buNone/>
            </a:pPr>
            <a:r>
              <a:rPr lang="en-US" dirty="0"/>
              <a:t>a.	the first step in a reaction mechanism	</a:t>
            </a:r>
            <a:endParaRPr lang="en-CA" dirty="0"/>
          </a:p>
          <a:p>
            <a:pPr marL="0" indent="0">
              <a:buNone/>
            </a:pPr>
            <a:r>
              <a:rPr lang="en-US" dirty="0"/>
              <a:t>b.	the last step in a reaction mechanism	</a:t>
            </a:r>
            <a:endParaRPr lang="en-CA" dirty="0"/>
          </a:p>
          <a:p>
            <a:pPr marL="0" indent="0">
              <a:buNone/>
            </a:pPr>
            <a:r>
              <a:rPr lang="en-US" dirty="0"/>
              <a:t>c.	the slowest step in a reaction mechanism	</a:t>
            </a:r>
            <a:endParaRPr lang="en-CA" dirty="0"/>
          </a:p>
          <a:p>
            <a:pPr marL="0" indent="0">
              <a:buNone/>
            </a:pPr>
            <a:r>
              <a:rPr lang="en-US" dirty="0"/>
              <a:t>d.	the fastest step in a reaction mechanism	</a:t>
            </a:r>
            <a:endParaRPr lang="en-CA" dirty="0"/>
          </a:p>
          <a:p>
            <a:pPr marL="0" indent="0">
              <a:buNone/>
            </a:pPr>
            <a:r>
              <a:rPr lang="en-US" dirty="0"/>
              <a:t>e.	the only step in a reaction mechanism</a:t>
            </a:r>
            <a:endParaRPr lang="en-CA" dirty="0"/>
          </a:p>
          <a:p>
            <a:endParaRPr lang="en-CA" dirty="0"/>
          </a:p>
        </p:txBody>
      </p:sp>
    </p:spTree>
    <p:extLst>
      <p:ext uri="{BB962C8B-B14F-4D97-AF65-F5344CB8AC3E}">
        <p14:creationId xmlns:p14="http://schemas.microsoft.com/office/powerpoint/2010/main" val="14297232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20) Reaction intermediates are:</a:t>
            </a:r>
            <a:endParaRPr lang="en-CA" dirty="0"/>
          </a:p>
        </p:txBody>
      </p:sp>
      <p:sp>
        <p:nvSpPr>
          <p:cNvPr id="3" name="Content Placeholder 2"/>
          <p:cNvSpPr>
            <a:spLocks noGrp="1"/>
          </p:cNvSpPr>
          <p:nvPr>
            <p:ph idx="1"/>
          </p:nvPr>
        </p:nvSpPr>
        <p:spPr/>
        <p:txBody>
          <a:bodyPr/>
          <a:lstStyle/>
          <a:p>
            <a:pPr marL="0" indent="0">
              <a:buNone/>
            </a:pPr>
            <a:r>
              <a:rPr lang="en-US" dirty="0"/>
              <a:t>a.	steps within a reaction mechanism	</a:t>
            </a:r>
            <a:endParaRPr lang="en-CA" dirty="0"/>
          </a:p>
          <a:p>
            <a:pPr marL="0" indent="0">
              <a:buNone/>
            </a:pPr>
            <a:r>
              <a:rPr lang="en-US" dirty="0"/>
              <a:t>b.	the step that determines the rate of the reaction	</a:t>
            </a:r>
            <a:endParaRPr lang="en-CA" dirty="0"/>
          </a:p>
          <a:p>
            <a:pPr marL="0" indent="0">
              <a:buNone/>
            </a:pPr>
            <a:r>
              <a:rPr lang="en-US" dirty="0"/>
              <a:t>c.	products formed in the overall equation	</a:t>
            </a:r>
            <a:endParaRPr lang="en-CA" dirty="0"/>
          </a:p>
          <a:p>
            <a:pPr marL="0" indent="0">
              <a:buNone/>
            </a:pPr>
            <a:r>
              <a:rPr lang="en-US" dirty="0"/>
              <a:t>d.	products formed within some steps of the reaction mechanism	</a:t>
            </a:r>
            <a:endParaRPr lang="en-CA" dirty="0"/>
          </a:p>
          <a:p>
            <a:pPr marL="0" indent="0">
              <a:buNone/>
            </a:pPr>
            <a:r>
              <a:rPr lang="en-US" dirty="0"/>
              <a:t>e.	none of the above</a:t>
            </a:r>
            <a:endParaRPr lang="en-CA" dirty="0"/>
          </a:p>
          <a:p>
            <a:endParaRPr lang="en-CA" dirty="0"/>
          </a:p>
        </p:txBody>
      </p:sp>
    </p:spTree>
    <p:extLst>
      <p:ext uri="{BB962C8B-B14F-4D97-AF65-F5344CB8AC3E}">
        <p14:creationId xmlns:p14="http://schemas.microsoft.com/office/powerpoint/2010/main" val="40402111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825750"/>
          </a:xfrm>
        </p:spPr>
        <p:txBody>
          <a:bodyPr>
            <a:normAutofit/>
          </a:bodyPr>
          <a:lstStyle/>
          <a:p>
            <a:r>
              <a:rPr lang="en-US" sz="2400" b="1" dirty="0" smtClean="0"/>
              <a:t>21) The </a:t>
            </a:r>
            <a:r>
              <a:rPr lang="en-US" sz="2400" b="1" dirty="0"/>
              <a:t>theoretical effect of an increase in temperature can be explained in terms of collision theory because it affects</a:t>
            </a:r>
            <a:r>
              <a:rPr lang="en-CA" sz="2400" b="1" dirty="0"/>
              <a:t/>
            </a:r>
            <a:br>
              <a:rPr lang="en-CA" sz="2400" b="1" dirty="0"/>
            </a:br>
            <a:r>
              <a:rPr lang="en-US" sz="2400" b="1" dirty="0"/>
              <a:t>	I.	the collision geometry involved in the reaction</a:t>
            </a:r>
            <a:r>
              <a:rPr lang="en-CA" sz="2400" b="1" dirty="0"/>
              <a:t/>
            </a:r>
            <a:br>
              <a:rPr lang="en-CA" sz="2400" b="1" dirty="0"/>
            </a:br>
            <a:r>
              <a:rPr lang="en-US" sz="2400" b="1" dirty="0"/>
              <a:t>	II.	the total number of collisions that occur</a:t>
            </a:r>
            <a:r>
              <a:rPr lang="en-CA" sz="2400" b="1" dirty="0"/>
              <a:t/>
            </a:r>
            <a:br>
              <a:rPr lang="en-CA" sz="2400" b="1" dirty="0"/>
            </a:br>
            <a:r>
              <a:rPr lang="en-US" sz="2400" b="1" dirty="0"/>
              <a:t>	III.	the fraction of collisions that are effective</a:t>
            </a:r>
            <a:r>
              <a:rPr lang="en-CA" sz="2400" b="1" dirty="0"/>
              <a:t/>
            </a:r>
            <a:br>
              <a:rPr lang="en-CA" sz="2400" b="1" dirty="0"/>
            </a:br>
            <a:r>
              <a:rPr lang="en-US" sz="2400" b="1" dirty="0"/>
              <a:t>	IV.	the required activation energy for a reaction</a:t>
            </a:r>
            <a:r>
              <a:rPr lang="en-CA" sz="2400" b="1" dirty="0"/>
              <a:t/>
            </a:r>
            <a:br>
              <a:rPr lang="en-CA" sz="2400" b="1" dirty="0"/>
            </a:br>
            <a:endParaRPr lang="en-CA" sz="2400" b="1" dirty="0"/>
          </a:p>
        </p:txBody>
      </p:sp>
      <p:sp>
        <p:nvSpPr>
          <p:cNvPr id="3" name="Content Placeholder 2"/>
          <p:cNvSpPr>
            <a:spLocks noGrp="1"/>
          </p:cNvSpPr>
          <p:nvPr>
            <p:ph idx="1"/>
          </p:nvPr>
        </p:nvSpPr>
        <p:spPr>
          <a:xfrm>
            <a:off x="838200" y="3428999"/>
            <a:ext cx="10515600" cy="2747963"/>
          </a:xfrm>
        </p:spPr>
        <p:txBody>
          <a:bodyPr/>
          <a:lstStyle/>
          <a:p>
            <a:pPr marL="0" indent="0">
              <a:buNone/>
            </a:pPr>
            <a:r>
              <a:rPr lang="en-US" dirty="0"/>
              <a:t>a.	both I and IV		</a:t>
            </a:r>
            <a:endParaRPr lang="en-CA" dirty="0"/>
          </a:p>
          <a:p>
            <a:pPr marL="0" indent="0">
              <a:buNone/>
            </a:pPr>
            <a:r>
              <a:rPr lang="en-US" dirty="0"/>
              <a:t>b.	I, II and III are true	</a:t>
            </a:r>
            <a:endParaRPr lang="en-CA" dirty="0"/>
          </a:p>
          <a:p>
            <a:pPr marL="0" indent="0">
              <a:buNone/>
            </a:pPr>
            <a:r>
              <a:rPr lang="en-US" dirty="0"/>
              <a:t>c.	both II and III </a:t>
            </a:r>
            <a:endParaRPr lang="en-CA" dirty="0"/>
          </a:p>
          <a:p>
            <a:pPr marL="514350" indent="-514350">
              <a:buAutoNum type="alphaLcPeriod" startAt="4"/>
            </a:pPr>
            <a:r>
              <a:rPr lang="en-US" dirty="0" smtClean="0"/>
              <a:t>     both </a:t>
            </a:r>
            <a:r>
              <a:rPr lang="en-US" dirty="0"/>
              <a:t>III and </a:t>
            </a:r>
            <a:r>
              <a:rPr lang="en-US" dirty="0" smtClean="0"/>
              <a:t>IV</a:t>
            </a:r>
          </a:p>
          <a:p>
            <a:pPr marL="514350" indent="-514350">
              <a:buAutoNum type="alphaLcPeriod" startAt="4"/>
            </a:pPr>
            <a:r>
              <a:rPr lang="en-US" dirty="0" smtClean="0"/>
              <a:t>     II </a:t>
            </a:r>
            <a:r>
              <a:rPr lang="en-US" dirty="0"/>
              <a:t>only	</a:t>
            </a:r>
            <a:endParaRPr lang="en-CA" dirty="0"/>
          </a:p>
        </p:txBody>
      </p:sp>
    </p:spTree>
    <p:extLst>
      <p:ext uri="{BB962C8B-B14F-4D97-AF65-F5344CB8AC3E}">
        <p14:creationId xmlns:p14="http://schemas.microsoft.com/office/powerpoint/2010/main" val="1145988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654300"/>
          </a:xfrm>
        </p:spPr>
        <p:txBody>
          <a:bodyPr>
            <a:normAutofit/>
          </a:bodyPr>
          <a:lstStyle/>
          <a:p>
            <a:r>
              <a:rPr lang="en-US" sz="2700" b="1" dirty="0" smtClean="0"/>
              <a:t>22) The </a:t>
            </a:r>
            <a:r>
              <a:rPr lang="en-US" sz="2700" b="1" dirty="0"/>
              <a:t>theoretical effect of an increase in the initial concentration of a reactant can be explained in terms of collision theory because it affects </a:t>
            </a:r>
            <a:r>
              <a:rPr lang="en-CA" sz="2700" b="1" dirty="0"/>
              <a:t/>
            </a:r>
            <a:br>
              <a:rPr lang="en-CA" sz="2700" b="1" dirty="0"/>
            </a:br>
            <a:r>
              <a:rPr lang="en-US" sz="2700" b="1" dirty="0"/>
              <a:t>	I.	the collision geometry involved in the reaction</a:t>
            </a:r>
            <a:r>
              <a:rPr lang="en-CA" sz="2700" b="1" dirty="0"/>
              <a:t/>
            </a:r>
            <a:br>
              <a:rPr lang="en-CA" sz="2700" b="1" dirty="0"/>
            </a:br>
            <a:r>
              <a:rPr lang="en-US" sz="2700" b="1" dirty="0"/>
              <a:t>	II.	the total number of collisions that occur</a:t>
            </a:r>
            <a:r>
              <a:rPr lang="en-CA" sz="2700" b="1" dirty="0"/>
              <a:t/>
            </a:r>
            <a:br>
              <a:rPr lang="en-CA" sz="2700" b="1" dirty="0"/>
            </a:br>
            <a:r>
              <a:rPr lang="en-US" sz="2700" b="1" dirty="0"/>
              <a:t>	III.	the fraction of collisions that are effective</a:t>
            </a:r>
            <a:r>
              <a:rPr lang="en-CA" sz="2700" b="1" dirty="0"/>
              <a:t/>
            </a:r>
            <a:br>
              <a:rPr lang="en-CA" sz="2700" b="1" dirty="0"/>
            </a:br>
            <a:r>
              <a:rPr lang="en-US" sz="2700" b="1" dirty="0"/>
              <a:t>	IV.	the required activation energy for a reaction</a:t>
            </a:r>
            <a:r>
              <a:rPr lang="en-CA" sz="2000" dirty="0"/>
              <a:t/>
            </a:r>
            <a:br>
              <a:rPr lang="en-CA" sz="2000" dirty="0"/>
            </a:br>
            <a:endParaRPr lang="en-CA" sz="2000" dirty="0"/>
          </a:p>
        </p:txBody>
      </p:sp>
      <p:sp>
        <p:nvSpPr>
          <p:cNvPr id="3" name="Content Placeholder 2"/>
          <p:cNvSpPr>
            <a:spLocks noGrp="1"/>
          </p:cNvSpPr>
          <p:nvPr>
            <p:ph idx="1"/>
          </p:nvPr>
        </p:nvSpPr>
        <p:spPr>
          <a:xfrm>
            <a:off x="838200" y="3505199"/>
            <a:ext cx="10515600" cy="2671763"/>
          </a:xfrm>
        </p:spPr>
        <p:txBody>
          <a:bodyPr/>
          <a:lstStyle/>
          <a:p>
            <a:r>
              <a:rPr lang="en-US" dirty="0"/>
              <a:t>a.	both I and IV	</a:t>
            </a:r>
            <a:r>
              <a:rPr lang="en-US" dirty="0" smtClean="0"/>
              <a:t>	</a:t>
            </a:r>
            <a:endParaRPr lang="en-CA" dirty="0" smtClean="0"/>
          </a:p>
          <a:p>
            <a:r>
              <a:rPr lang="en-US" dirty="0" smtClean="0"/>
              <a:t>b.	I, II and III are true		</a:t>
            </a:r>
            <a:endParaRPr lang="en-CA" dirty="0" smtClean="0"/>
          </a:p>
          <a:p>
            <a:r>
              <a:rPr lang="en-US" dirty="0" smtClean="0"/>
              <a:t>c</a:t>
            </a:r>
            <a:r>
              <a:rPr lang="en-US" dirty="0"/>
              <a:t>.	both II and III </a:t>
            </a:r>
            <a:endParaRPr lang="en-CA" dirty="0"/>
          </a:p>
          <a:p>
            <a:pPr marL="514350" indent="-514350">
              <a:buAutoNum type="alphaLcPeriod" startAt="4"/>
            </a:pPr>
            <a:r>
              <a:rPr lang="en-US" dirty="0" smtClean="0"/>
              <a:t>    both </a:t>
            </a:r>
            <a:r>
              <a:rPr lang="en-US" dirty="0"/>
              <a:t>III and </a:t>
            </a:r>
            <a:r>
              <a:rPr lang="en-US" dirty="0" smtClean="0"/>
              <a:t>IV</a:t>
            </a:r>
          </a:p>
          <a:p>
            <a:pPr marL="514350" indent="-514350">
              <a:buAutoNum type="alphaLcPeriod" startAt="4"/>
            </a:pPr>
            <a:r>
              <a:rPr lang="en-US" dirty="0" smtClean="0"/>
              <a:t>    II </a:t>
            </a:r>
            <a:r>
              <a:rPr lang="en-US" dirty="0"/>
              <a:t>only</a:t>
            </a:r>
            <a:endParaRPr lang="en-CA" dirty="0"/>
          </a:p>
        </p:txBody>
      </p:sp>
    </p:spTree>
    <p:extLst>
      <p:ext uri="{BB962C8B-B14F-4D97-AF65-F5344CB8AC3E}">
        <p14:creationId xmlns:p14="http://schemas.microsoft.com/office/powerpoint/2010/main" val="3451428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616200"/>
          </a:xfrm>
        </p:spPr>
        <p:txBody>
          <a:bodyPr>
            <a:noAutofit/>
          </a:bodyPr>
          <a:lstStyle/>
          <a:p>
            <a:r>
              <a:rPr lang="en-US" sz="2800" b="1" dirty="0" smtClean="0"/>
              <a:t>23)</a:t>
            </a:r>
            <a:r>
              <a:rPr lang="en-US" sz="2800" b="1" dirty="0"/>
              <a:t> </a:t>
            </a:r>
            <a:r>
              <a:rPr lang="en-US" sz="2800" b="1" dirty="0" smtClean="0"/>
              <a:t>The </a:t>
            </a:r>
            <a:r>
              <a:rPr lang="en-US" sz="2800" b="1" dirty="0"/>
              <a:t>theoretical effect of a catalyst can be explained in terms of collision theory because it affects </a:t>
            </a:r>
            <a:r>
              <a:rPr lang="en-CA" sz="2800" b="1" dirty="0"/>
              <a:t/>
            </a:r>
            <a:br>
              <a:rPr lang="en-CA" sz="2800" b="1" dirty="0"/>
            </a:br>
            <a:r>
              <a:rPr lang="en-US" sz="2800" b="1" dirty="0"/>
              <a:t>	I.	the collision geometry involved in the reaction</a:t>
            </a:r>
            <a:r>
              <a:rPr lang="en-CA" sz="2800" b="1" dirty="0"/>
              <a:t/>
            </a:r>
            <a:br>
              <a:rPr lang="en-CA" sz="2800" b="1" dirty="0"/>
            </a:br>
            <a:r>
              <a:rPr lang="en-US" sz="2800" b="1" dirty="0"/>
              <a:t>	II.	the total number of collisions that occur</a:t>
            </a:r>
            <a:r>
              <a:rPr lang="en-CA" sz="2800" b="1" dirty="0"/>
              <a:t/>
            </a:r>
            <a:br>
              <a:rPr lang="en-CA" sz="2800" b="1" dirty="0"/>
            </a:br>
            <a:r>
              <a:rPr lang="en-US" sz="2800" b="1" dirty="0"/>
              <a:t>	III.	the fraction of collisions that are effective</a:t>
            </a:r>
            <a:r>
              <a:rPr lang="en-CA" sz="2800" b="1" dirty="0"/>
              <a:t/>
            </a:r>
            <a:br>
              <a:rPr lang="en-CA" sz="2800" b="1" dirty="0"/>
            </a:br>
            <a:r>
              <a:rPr lang="en-US" sz="2800" b="1" dirty="0"/>
              <a:t>	IV.	the required activation energy for a reaction</a:t>
            </a:r>
            <a:r>
              <a:rPr lang="en-CA" sz="2800" b="1" dirty="0"/>
              <a:t/>
            </a:r>
            <a:br>
              <a:rPr lang="en-CA" sz="2800" b="1" dirty="0"/>
            </a:br>
            <a:endParaRPr lang="en-CA" sz="2800" b="1" dirty="0"/>
          </a:p>
        </p:txBody>
      </p:sp>
      <p:sp>
        <p:nvSpPr>
          <p:cNvPr id="3" name="Content Placeholder 2"/>
          <p:cNvSpPr>
            <a:spLocks noGrp="1"/>
          </p:cNvSpPr>
          <p:nvPr>
            <p:ph idx="1"/>
          </p:nvPr>
        </p:nvSpPr>
        <p:spPr>
          <a:xfrm>
            <a:off x="838200" y="3333749"/>
            <a:ext cx="10515600" cy="2843213"/>
          </a:xfrm>
        </p:spPr>
        <p:txBody>
          <a:bodyPr/>
          <a:lstStyle/>
          <a:p>
            <a:pPr marL="0" indent="0">
              <a:buNone/>
            </a:pPr>
            <a:r>
              <a:rPr lang="en-US" dirty="0"/>
              <a:t>a.	both I and IV		</a:t>
            </a:r>
            <a:endParaRPr lang="en-CA" dirty="0"/>
          </a:p>
          <a:p>
            <a:pPr marL="0" indent="0">
              <a:buNone/>
            </a:pPr>
            <a:r>
              <a:rPr lang="en-US" dirty="0"/>
              <a:t>b.	I, II and III are true	</a:t>
            </a:r>
            <a:r>
              <a:rPr lang="en-US" dirty="0" smtClean="0"/>
              <a:t>c</a:t>
            </a:r>
            <a:r>
              <a:rPr lang="en-US" dirty="0"/>
              <a:t>.	both II and III </a:t>
            </a:r>
            <a:endParaRPr lang="en-CA" dirty="0"/>
          </a:p>
          <a:p>
            <a:pPr marL="514350" indent="-514350">
              <a:buAutoNum type="alphaLcPeriod" startAt="4"/>
            </a:pPr>
            <a:r>
              <a:rPr lang="en-US" dirty="0" smtClean="0"/>
              <a:t>     both </a:t>
            </a:r>
            <a:r>
              <a:rPr lang="en-US" dirty="0"/>
              <a:t>III and </a:t>
            </a:r>
            <a:r>
              <a:rPr lang="en-US" dirty="0" smtClean="0"/>
              <a:t>IV</a:t>
            </a:r>
          </a:p>
          <a:p>
            <a:pPr marL="514350" indent="-514350">
              <a:buAutoNum type="alphaLcPeriod" startAt="4"/>
            </a:pPr>
            <a:r>
              <a:rPr lang="en-US" dirty="0"/>
              <a:t>	II only	</a:t>
            </a:r>
            <a:endParaRPr lang="en-CA" dirty="0"/>
          </a:p>
          <a:p>
            <a:pPr marL="0" indent="0">
              <a:buNone/>
            </a:pPr>
            <a:endParaRPr lang="en-CA" dirty="0"/>
          </a:p>
        </p:txBody>
      </p:sp>
    </p:spTree>
    <p:extLst>
      <p:ext uri="{BB962C8B-B14F-4D97-AF65-F5344CB8AC3E}">
        <p14:creationId xmlns:p14="http://schemas.microsoft.com/office/powerpoint/2010/main" val="27094841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8919"/>
          </a:xfrm>
        </p:spPr>
        <p:txBody>
          <a:bodyPr>
            <a:normAutofit fontScale="90000"/>
          </a:bodyPr>
          <a:lstStyle/>
          <a:p>
            <a:r>
              <a:rPr lang="en-CA" dirty="0" smtClean="0"/>
              <a:t>24) Which statement regarding the potential energy diagram below is false?</a:t>
            </a:r>
            <a:endParaRPr lang="en-CA" dirty="0"/>
          </a:p>
        </p:txBody>
      </p:sp>
      <p:sp>
        <p:nvSpPr>
          <p:cNvPr id="4" name="Content Placeholder 3"/>
          <p:cNvSpPr>
            <a:spLocks noGrp="1"/>
          </p:cNvSpPr>
          <p:nvPr>
            <p:ph sz="half" idx="2"/>
          </p:nvPr>
        </p:nvSpPr>
        <p:spPr>
          <a:xfrm>
            <a:off x="5181600" y="1264356"/>
            <a:ext cx="6172200" cy="4912607"/>
          </a:xfrm>
        </p:spPr>
        <p:txBody>
          <a:bodyPr>
            <a:normAutofit lnSpcReduction="10000"/>
          </a:bodyPr>
          <a:lstStyle/>
          <a:p>
            <a:pPr marL="514350" indent="-514350">
              <a:buAutoNum type="alphaLcParenR"/>
            </a:pPr>
            <a:r>
              <a:rPr lang="en-CA" dirty="0" smtClean="0"/>
              <a:t>The </a:t>
            </a:r>
            <a:r>
              <a:rPr lang="en-CA" dirty="0" err="1" smtClean="0"/>
              <a:t>E</a:t>
            </a:r>
            <a:r>
              <a:rPr lang="en-CA" baseline="-25000" dirty="0" err="1" smtClean="0"/>
              <a:t>a</a:t>
            </a:r>
            <a:r>
              <a:rPr lang="en-CA" dirty="0" smtClean="0"/>
              <a:t> for the </a:t>
            </a:r>
            <a:r>
              <a:rPr lang="en-CA" dirty="0" err="1" smtClean="0"/>
              <a:t>uncatalyzed</a:t>
            </a:r>
            <a:r>
              <a:rPr lang="en-CA" dirty="0" smtClean="0"/>
              <a:t> reaction in the forward direction is +30 kJ</a:t>
            </a:r>
          </a:p>
          <a:p>
            <a:pPr marL="514350" indent="-514350">
              <a:buAutoNum type="alphaLcParenR"/>
            </a:pPr>
            <a:r>
              <a:rPr lang="en-CA" dirty="0" smtClean="0"/>
              <a:t>ΔH for the </a:t>
            </a:r>
            <a:r>
              <a:rPr lang="en-CA" dirty="0" err="1" smtClean="0"/>
              <a:t>uncatalyzed</a:t>
            </a:r>
            <a:r>
              <a:rPr lang="en-CA" dirty="0" smtClean="0"/>
              <a:t> reverse reaction is +30 kJ</a:t>
            </a:r>
          </a:p>
          <a:p>
            <a:pPr marL="514350" indent="-514350">
              <a:buAutoNum type="alphaLcParenR"/>
            </a:pPr>
            <a:r>
              <a:rPr lang="en-CA" dirty="0" smtClean="0"/>
              <a:t>The potential energy of the activated complex for the catalyzed reaction is +50 kJ</a:t>
            </a:r>
          </a:p>
          <a:p>
            <a:pPr marL="514350" indent="-514350">
              <a:buAutoNum type="alphaLcParenR"/>
            </a:pPr>
            <a:r>
              <a:rPr lang="en-CA" dirty="0" smtClean="0"/>
              <a:t>The catalyst lowers the activation energy of the forward and reverse reactions by 20 kJ</a:t>
            </a:r>
          </a:p>
          <a:p>
            <a:pPr marL="514350" indent="-514350">
              <a:buAutoNum type="alphaLcParenR"/>
            </a:pPr>
            <a:r>
              <a:rPr lang="en-CA" dirty="0" smtClean="0"/>
              <a:t>ΔH for the </a:t>
            </a:r>
            <a:r>
              <a:rPr lang="en-CA" dirty="0" err="1" smtClean="0"/>
              <a:t>uncatalyzed</a:t>
            </a:r>
            <a:r>
              <a:rPr lang="en-CA" dirty="0" smtClean="0"/>
              <a:t> forward reaction is +10 kJ</a:t>
            </a:r>
          </a:p>
          <a:p>
            <a:pPr marL="514350" indent="-514350">
              <a:buAutoNum type="alphaLcParenR"/>
            </a:pPr>
            <a:endParaRPr lang="en-CA" dirty="0" smtClean="0"/>
          </a:p>
          <a:p>
            <a:pPr marL="514350" indent="-514350">
              <a:buAutoNum type="alphaLcParenR"/>
            </a:pPr>
            <a:endParaRPr lang="en-CA" dirty="0" smtClean="0"/>
          </a:p>
          <a:p>
            <a:pPr marL="514350" indent="-514350">
              <a:buAutoNum type="alphaLcParenR"/>
            </a:pPr>
            <a:endParaRPr lang="en-CA" dirty="0"/>
          </a:p>
        </p:txBody>
      </p:sp>
      <p:pic>
        <p:nvPicPr>
          <p:cNvPr id="5" name="Content Placeholder 4" descr="C:\Users\Darlene is Beautiful\Desktop\4U images\I-clicker graph 1.jpg"/>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316089" y="1636889"/>
            <a:ext cx="4865511" cy="3815644"/>
          </a:xfrm>
          <a:prstGeom prst="rect">
            <a:avLst/>
          </a:prstGeom>
          <a:noFill/>
          <a:ln>
            <a:noFill/>
          </a:ln>
        </p:spPr>
      </p:pic>
    </p:spTree>
    <p:extLst>
      <p:ext uri="{BB962C8B-B14F-4D97-AF65-F5344CB8AC3E}">
        <p14:creationId xmlns:p14="http://schemas.microsoft.com/office/powerpoint/2010/main" val="809098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2) What is required for a collision between reactant particles to be effective?</a:t>
            </a:r>
            <a:endParaRPr lang="en-CA" dirty="0"/>
          </a:p>
        </p:txBody>
      </p:sp>
      <p:sp>
        <p:nvSpPr>
          <p:cNvPr id="3" name="Content Placeholder 2"/>
          <p:cNvSpPr>
            <a:spLocks noGrp="1"/>
          </p:cNvSpPr>
          <p:nvPr>
            <p:ph idx="1"/>
          </p:nvPr>
        </p:nvSpPr>
        <p:spPr/>
        <p:txBody>
          <a:bodyPr/>
          <a:lstStyle/>
          <a:p>
            <a:pPr marL="0" indent="0">
              <a:buNone/>
            </a:pPr>
            <a:r>
              <a:rPr lang="en-CA" dirty="0" smtClean="0"/>
              <a:t>a)The enthalpy change must be negative</a:t>
            </a:r>
          </a:p>
          <a:p>
            <a:pPr marL="0" indent="0">
              <a:buNone/>
            </a:pPr>
            <a:r>
              <a:rPr lang="en-CA" dirty="0" smtClean="0"/>
              <a:t>b) The collision geometry must be favourable</a:t>
            </a:r>
          </a:p>
          <a:p>
            <a:pPr marL="0" indent="0">
              <a:buNone/>
            </a:pPr>
            <a:r>
              <a:rPr lang="en-CA" dirty="0" smtClean="0"/>
              <a:t>c) The collision must have sufficient energy</a:t>
            </a:r>
          </a:p>
          <a:p>
            <a:pPr marL="0" indent="0">
              <a:buNone/>
            </a:pPr>
            <a:r>
              <a:rPr lang="en-CA" dirty="0" smtClean="0"/>
              <a:t>d) Both a) and b)</a:t>
            </a:r>
          </a:p>
          <a:p>
            <a:pPr marL="0" indent="0">
              <a:buNone/>
            </a:pPr>
            <a:r>
              <a:rPr lang="en-CA" dirty="0" smtClean="0"/>
              <a:t>e) Both b) and c)</a:t>
            </a:r>
          </a:p>
          <a:p>
            <a:pPr marL="0" indent="0">
              <a:buNone/>
            </a:pPr>
            <a:endParaRPr lang="en-CA" dirty="0"/>
          </a:p>
        </p:txBody>
      </p:sp>
    </p:spTree>
    <p:extLst>
      <p:ext uri="{BB962C8B-B14F-4D97-AF65-F5344CB8AC3E}">
        <p14:creationId xmlns:p14="http://schemas.microsoft.com/office/powerpoint/2010/main" val="936956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3) Why does increasing the temperature increase the reaction rate?</a:t>
            </a:r>
            <a:endParaRPr lang="en-CA" dirty="0"/>
          </a:p>
        </p:txBody>
      </p:sp>
      <p:sp>
        <p:nvSpPr>
          <p:cNvPr id="3" name="Content Placeholder 2"/>
          <p:cNvSpPr>
            <a:spLocks noGrp="1"/>
          </p:cNvSpPr>
          <p:nvPr>
            <p:ph idx="1"/>
          </p:nvPr>
        </p:nvSpPr>
        <p:spPr/>
        <p:txBody>
          <a:bodyPr/>
          <a:lstStyle/>
          <a:p>
            <a:pPr marL="514350" indent="-514350">
              <a:buAutoNum type="alphaLcParenR"/>
            </a:pPr>
            <a:r>
              <a:rPr lang="en-CA" dirty="0" smtClean="0"/>
              <a:t>At higher temperatures, the activation </a:t>
            </a:r>
            <a:r>
              <a:rPr lang="en-CA" dirty="0" smtClean="0"/>
              <a:t>energy is lower</a:t>
            </a:r>
            <a:endParaRPr lang="en-CA" dirty="0" smtClean="0"/>
          </a:p>
          <a:p>
            <a:pPr marL="514350" indent="-514350">
              <a:buAutoNum type="alphaLcParenR"/>
            </a:pPr>
            <a:r>
              <a:rPr lang="en-CA" dirty="0" smtClean="0"/>
              <a:t>At higher temperatures, there are more collisions per unit time</a:t>
            </a:r>
          </a:p>
          <a:p>
            <a:pPr marL="514350" indent="-514350">
              <a:buAutoNum type="alphaLcParenR"/>
            </a:pPr>
            <a:r>
              <a:rPr lang="en-CA" dirty="0" smtClean="0"/>
              <a:t>At higher temperatures, the particles have more kinetic energy</a:t>
            </a:r>
          </a:p>
          <a:p>
            <a:pPr marL="514350" indent="-514350">
              <a:buAutoNum type="alphaLcParenR"/>
            </a:pPr>
            <a:r>
              <a:rPr lang="en-CA" dirty="0" smtClean="0"/>
              <a:t>Both a) and c)</a:t>
            </a:r>
          </a:p>
          <a:p>
            <a:pPr marL="514350" indent="-514350">
              <a:buAutoNum type="alphaLcParenR"/>
            </a:pPr>
            <a:r>
              <a:rPr lang="en-CA" dirty="0" smtClean="0"/>
              <a:t>Both b) and c)</a:t>
            </a:r>
            <a:endParaRPr lang="en-CA" dirty="0"/>
          </a:p>
        </p:txBody>
      </p:sp>
    </p:spTree>
    <p:extLst>
      <p:ext uri="{BB962C8B-B14F-4D97-AF65-F5344CB8AC3E}">
        <p14:creationId xmlns:p14="http://schemas.microsoft.com/office/powerpoint/2010/main" val="39897704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9231"/>
          </a:xfrm>
        </p:spPr>
        <p:txBody>
          <a:bodyPr/>
          <a:lstStyle/>
          <a:p>
            <a:r>
              <a:rPr lang="en-CA" dirty="0"/>
              <a:t>4</a:t>
            </a:r>
            <a:r>
              <a:rPr lang="en-CA" dirty="0" smtClean="0"/>
              <a:t>) Which statement is false?</a:t>
            </a:r>
            <a:endParaRPr lang="en-CA" dirty="0"/>
          </a:p>
        </p:txBody>
      </p:sp>
      <p:sp>
        <p:nvSpPr>
          <p:cNvPr id="4" name="Content Placeholder 3"/>
          <p:cNvSpPr>
            <a:spLocks noGrp="1"/>
          </p:cNvSpPr>
          <p:nvPr>
            <p:ph sz="half" idx="2"/>
          </p:nvPr>
        </p:nvSpPr>
        <p:spPr>
          <a:xfrm>
            <a:off x="6172200" y="1083733"/>
            <a:ext cx="5181600" cy="5093230"/>
          </a:xfrm>
        </p:spPr>
        <p:txBody>
          <a:bodyPr/>
          <a:lstStyle/>
          <a:p>
            <a:pPr marL="514350" indent="-514350">
              <a:buAutoNum type="alphaLcParenR"/>
            </a:pPr>
            <a:endParaRPr lang="en-CA" dirty="0" smtClean="0"/>
          </a:p>
          <a:p>
            <a:pPr marL="514350" indent="-514350">
              <a:buAutoNum type="alphaLcParenR"/>
            </a:pPr>
            <a:r>
              <a:rPr lang="en-CA" dirty="0" smtClean="0"/>
              <a:t>The reverse reaction is endothermic</a:t>
            </a:r>
          </a:p>
          <a:p>
            <a:pPr marL="514350" indent="-514350">
              <a:buAutoNum type="alphaLcParenR"/>
            </a:pPr>
            <a:r>
              <a:rPr lang="en-CA" dirty="0" err="1" smtClean="0"/>
              <a:t>E</a:t>
            </a:r>
            <a:r>
              <a:rPr lang="en-CA" baseline="-25000" dirty="0" err="1" smtClean="0"/>
              <a:t>a</a:t>
            </a:r>
            <a:r>
              <a:rPr lang="en-CA" dirty="0" smtClean="0"/>
              <a:t> reverse is less than </a:t>
            </a:r>
            <a:r>
              <a:rPr lang="en-CA" dirty="0" err="1" smtClean="0"/>
              <a:t>E</a:t>
            </a:r>
            <a:r>
              <a:rPr lang="en-CA" baseline="-25000" dirty="0" err="1" smtClean="0"/>
              <a:t>a</a:t>
            </a:r>
            <a:r>
              <a:rPr lang="en-CA" dirty="0" smtClean="0"/>
              <a:t> forward</a:t>
            </a:r>
          </a:p>
          <a:p>
            <a:pPr marL="514350" indent="-514350">
              <a:buAutoNum type="alphaLcParenR"/>
            </a:pPr>
            <a:r>
              <a:rPr lang="en-CA" dirty="0" err="1" smtClean="0"/>
              <a:t>ΔH</a:t>
            </a:r>
            <a:r>
              <a:rPr lang="en-CA" baseline="-25000" dirty="0" err="1" smtClean="0"/>
              <a:t>forward</a:t>
            </a:r>
            <a:r>
              <a:rPr lang="en-CA" dirty="0" smtClean="0"/>
              <a:t> is a positive quantity</a:t>
            </a:r>
          </a:p>
          <a:p>
            <a:pPr marL="514350" indent="-514350">
              <a:buAutoNum type="alphaLcParenR"/>
            </a:pPr>
            <a:r>
              <a:rPr lang="en-CA" dirty="0" err="1" smtClean="0"/>
              <a:t>ΔH</a:t>
            </a:r>
            <a:r>
              <a:rPr lang="en-CA" baseline="-25000" dirty="0" err="1" smtClean="0"/>
              <a:t>reverse</a:t>
            </a:r>
            <a:r>
              <a:rPr lang="en-CA" dirty="0" smtClean="0"/>
              <a:t> is a negative quantity</a:t>
            </a:r>
          </a:p>
          <a:p>
            <a:pPr marL="514350" indent="-514350">
              <a:buAutoNum type="alphaLcParenR"/>
            </a:pPr>
            <a:r>
              <a:rPr lang="en-CA" dirty="0" err="1" smtClean="0"/>
              <a:t>ΔH</a:t>
            </a:r>
            <a:r>
              <a:rPr lang="en-CA" baseline="-25000" dirty="0" err="1" smtClean="0"/>
              <a:t>reverse</a:t>
            </a:r>
            <a:r>
              <a:rPr lang="en-CA" baseline="-25000" dirty="0" smtClean="0"/>
              <a:t> </a:t>
            </a:r>
            <a:r>
              <a:rPr lang="en-CA" dirty="0" smtClean="0"/>
              <a:t> is equal in magnitude to </a:t>
            </a:r>
            <a:r>
              <a:rPr lang="en-CA" dirty="0" err="1"/>
              <a:t>ΔH</a:t>
            </a:r>
            <a:r>
              <a:rPr lang="en-CA" baseline="-25000" dirty="0" err="1"/>
              <a:t>forward</a:t>
            </a:r>
            <a:endParaRPr lang="en-CA" dirty="0" smtClean="0"/>
          </a:p>
          <a:p>
            <a:pPr marL="514350" indent="-514350">
              <a:buAutoNum type="alphaLcParenR"/>
            </a:pPr>
            <a:endParaRPr lang="en-CA" dirty="0" smtClean="0"/>
          </a:p>
          <a:p>
            <a:pPr marL="514350" indent="-514350">
              <a:buAutoNum type="alphaLcParenR"/>
            </a:pPr>
            <a:endParaRPr lang="en-CA" dirty="0"/>
          </a:p>
        </p:txBody>
      </p:sp>
      <p:pic>
        <p:nvPicPr>
          <p:cNvPr id="5" name="Content Placeholder 4" descr="C:\Users\Darlene is Beautiful\Desktop\4U images\I-clicker graph 2.jpg"/>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838200" y="2133600"/>
            <a:ext cx="4533900" cy="3036094"/>
          </a:xfrm>
          <a:prstGeom prst="rect">
            <a:avLst/>
          </a:prstGeom>
          <a:noFill/>
          <a:ln>
            <a:noFill/>
          </a:ln>
        </p:spPr>
      </p:pic>
    </p:spTree>
    <p:extLst>
      <p:ext uri="{BB962C8B-B14F-4D97-AF65-F5344CB8AC3E}">
        <p14:creationId xmlns:p14="http://schemas.microsoft.com/office/powerpoint/2010/main" val="659114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5</a:t>
            </a:r>
            <a:r>
              <a:rPr lang="en-CA" dirty="0" smtClean="0"/>
              <a:t>) Which of the following statements is true?</a:t>
            </a:r>
            <a:endParaRPr lang="en-CA" dirty="0"/>
          </a:p>
        </p:txBody>
      </p:sp>
      <p:sp>
        <p:nvSpPr>
          <p:cNvPr id="4" name="Content Placeholder 3"/>
          <p:cNvSpPr>
            <a:spLocks noGrp="1"/>
          </p:cNvSpPr>
          <p:nvPr>
            <p:ph sz="half" idx="2"/>
          </p:nvPr>
        </p:nvSpPr>
        <p:spPr>
          <a:xfrm>
            <a:off x="5448300" y="1778000"/>
            <a:ext cx="5181600" cy="4351338"/>
          </a:xfrm>
        </p:spPr>
        <p:txBody>
          <a:bodyPr/>
          <a:lstStyle/>
          <a:p>
            <a:pPr marL="514350" indent="-514350">
              <a:buAutoNum type="alphaLcParenR"/>
            </a:pPr>
            <a:r>
              <a:rPr lang="en-CA" dirty="0" smtClean="0"/>
              <a:t>D is a reaction intermediate</a:t>
            </a:r>
          </a:p>
          <a:p>
            <a:pPr marL="514350" indent="-514350">
              <a:buAutoNum type="alphaLcParenR"/>
            </a:pPr>
            <a:r>
              <a:rPr lang="en-CA" dirty="0" smtClean="0"/>
              <a:t>The overall reaction if endothermic</a:t>
            </a:r>
          </a:p>
          <a:p>
            <a:pPr marL="514350" indent="-514350">
              <a:buAutoNum type="alphaLcParenR"/>
            </a:pPr>
            <a:r>
              <a:rPr lang="en-CA" dirty="0" smtClean="0"/>
              <a:t>We cannot tell how many steps are in the reaction mechanism from the diagram</a:t>
            </a:r>
          </a:p>
          <a:p>
            <a:pPr marL="514350" indent="-514350">
              <a:buAutoNum type="alphaLcParenR"/>
            </a:pPr>
            <a:r>
              <a:rPr lang="en-CA" dirty="0">
                <a:sym typeface="Wingdings" panose="05000000000000000000" pitchFamily="2" charset="2"/>
              </a:rPr>
              <a:t>A</a:t>
            </a:r>
            <a:r>
              <a:rPr lang="en-CA" dirty="0" smtClean="0">
                <a:sym typeface="Wingdings" panose="05000000000000000000" pitchFamily="2" charset="2"/>
              </a:rPr>
              <a:t></a:t>
            </a:r>
            <a:r>
              <a:rPr lang="en-CA" dirty="0">
                <a:sym typeface="Wingdings" panose="05000000000000000000" pitchFamily="2" charset="2"/>
              </a:rPr>
              <a:t>C</a:t>
            </a:r>
            <a:r>
              <a:rPr lang="en-CA" dirty="0" smtClean="0">
                <a:sym typeface="Wingdings" panose="05000000000000000000" pitchFamily="2" charset="2"/>
              </a:rPr>
              <a:t> is the fastest step</a:t>
            </a:r>
          </a:p>
          <a:p>
            <a:pPr marL="514350" indent="-514350">
              <a:buAutoNum type="alphaLcParenR"/>
            </a:pPr>
            <a:r>
              <a:rPr lang="en-CA" dirty="0" smtClean="0">
                <a:sym typeface="Wingdings" panose="05000000000000000000" pitchFamily="2" charset="2"/>
              </a:rPr>
              <a:t>E is an activated complex</a:t>
            </a:r>
          </a:p>
          <a:p>
            <a:pPr marL="514350" indent="-514350">
              <a:buAutoNum type="alphaLcParenR"/>
            </a:pPr>
            <a:endParaRPr lang="en-CA" dirty="0"/>
          </a:p>
        </p:txBody>
      </p:sp>
      <p:pic>
        <p:nvPicPr>
          <p:cNvPr id="5" name="Content Placeholder 4" descr="C:\Users\Darlene is Beautiful\Desktop\4U images\I-clicker graph 3.jpg"/>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711200" y="1964267"/>
            <a:ext cx="4356100" cy="3522133"/>
          </a:xfrm>
          <a:prstGeom prst="rect">
            <a:avLst/>
          </a:prstGeom>
          <a:noFill/>
          <a:ln>
            <a:noFill/>
          </a:ln>
        </p:spPr>
      </p:pic>
    </p:spTree>
    <p:extLst>
      <p:ext uri="{BB962C8B-B14F-4D97-AF65-F5344CB8AC3E}">
        <p14:creationId xmlns:p14="http://schemas.microsoft.com/office/powerpoint/2010/main" val="2180903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 Which </a:t>
            </a:r>
            <a:r>
              <a:rPr lang="en-US" dirty="0"/>
              <a:t>of the following is not a factor that controls the rate of the reaction</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chemical nature of the reactants		</a:t>
            </a:r>
            <a:endParaRPr lang="en-CA" dirty="0"/>
          </a:p>
          <a:p>
            <a:pPr marL="0" indent="0">
              <a:buNone/>
            </a:pPr>
            <a:r>
              <a:rPr lang="en-US" dirty="0"/>
              <a:t>b.	concentration of the reactants		</a:t>
            </a:r>
            <a:endParaRPr lang="en-CA" dirty="0"/>
          </a:p>
          <a:p>
            <a:pPr marL="0" indent="0">
              <a:buNone/>
            </a:pPr>
            <a:r>
              <a:rPr lang="en-US" dirty="0"/>
              <a:t>c.	the number of products formed</a:t>
            </a:r>
            <a:endParaRPr lang="en-CA" dirty="0"/>
          </a:p>
          <a:p>
            <a:pPr marL="514350" indent="-514350">
              <a:buAutoNum type="alphaLcPeriod" startAt="4"/>
            </a:pPr>
            <a:r>
              <a:rPr lang="en-US" dirty="0" smtClean="0"/>
              <a:t>     surface area</a:t>
            </a:r>
          </a:p>
          <a:p>
            <a:pPr marL="514350" indent="-514350">
              <a:buAutoNum type="alphaLcPeriod" startAt="4"/>
            </a:pPr>
            <a:r>
              <a:rPr lang="en-US" dirty="0" smtClean="0"/>
              <a:t>     temperature</a:t>
            </a:r>
            <a:endParaRPr lang="en-CA" dirty="0"/>
          </a:p>
        </p:txBody>
      </p:sp>
    </p:spTree>
    <p:extLst>
      <p:ext uri="{BB962C8B-B14F-4D97-AF65-F5344CB8AC3E}">
        <p14:creationId xmlns:p14="http://schemas.microsoft.com/office/powerpoint/2010/main" val="1992500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7) The </a:t>
            </a:r>
            <a:r>
              <a:rPr lang="en-US" dirty="0"/>
              <a:t>presence of a catalyst is thought to increase the rate of a reaction by</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US" dirty="0"/>
              <a:t>a.	changing the products that are formed in the reaction	</a:t>
            </a:r>
            <a:endParaRPr lang="en-CA" dirty="0"/>
          </a:p>
          <a:p>
            <a:pPr marL="0" indent="0">
              <a:buNone/>
            </a:pPr>
            <a:r>
              <a:rPr lang="en-US" dirty="0"/>
              <a:t>b.	decreasing the enthalpy change of the reaction	</a:t>
            </a:r>
            <a:endParaRPr lang="en-CA" dirty="0"/>
          </a:p>
          <a:p>
            <a:pPr marL="0" indent="0">
              <a:buNone/>
            </a:pPr>
            <a:r>
              <a:rPr lang="en-US" dirty="0"/>
              <a:t>c.	increasing the enthalpy change of the reaction	</a:t>
            </a:r>
            <a:endParaRPr lang="en-CA" dirty="0"/>
          </a:p>
          <a:p>
            <a:pPr marL="0" indent="0">
              <a:buNone/>
            </a:pPr>
            <a:r>
              <a:rPr lang="en-US" dirty="0"/>
              <a:t>d.	decreasing the activation energy of the reaction	</a:t>
            </a:r>
            <a:endParaRPr lang="en-CA" dirty="0"/>
          </a:p>
          <a:p>
            <a:pPr marL="0" indent="0">
              <a:buNone/>
            </a:pPr>
            <a:r>
              <a:rPr lang="en-US" dirty="0"/>
              <a:t>e.	increasing the activation energy of the reaction</a:t>
            </a:r>
            <a:endParaRPr lang="en-CA" dirty="0"/>
          </a:p>
          <a:p>
            <a:pPr marL="0" indent="0">
              <a:buNone/>
            </a:pPr>
            <a:r>
              <a:rPr lang="en-CA" dirty="0"/>
              <a:t> </a:t>
            </a:r>
          </a:p>
          <a:p>
            <a:pPr marL="0" indent="0">
              <a:buNone/>
            </a:pPr>
            <a:endParaRPr lang="en-CA" dirty="0"/>
          </a:p>
        </p:txBody>
      </p:sp>
    </p:spTree>
    <p:extLst>
      <p:ext uri="{BB962C8B-B14F-4D97-AF65-F5344CB8AC3E}">
        <p14:creationId xmlns:p14="http://schemas.microsoft.com/office/powerpoint/2010/main" val="1700159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8) If for the reaction: </a:t>
            </a:r>
            <a:r>
              <a:rPr lang="en-CA" dirty="0" err="1" smtClean="0"/>
              <a:t>aX</a:t>
            </a:r>
            <a:r>
              <a:rPr lang="en-CA" dirty="0" smtClean="0"/>
              <a:t> + </a:t>
            </a:r>
            <a:r>
              <a:rPr lang="en-CA" dirty="0" err="1" smtClean="0"/>
              <a:t>bY</a:t>
            </a:r>
            <a:r>
              <a:rPr lang="en-CA" dirty="0" smtClean="0"/>
              <a:t> </a:t>
            </a:r>
            <a:r>
              <a:rPr lang="en-CA" dirty="0" smtClean="0">
                <a:sym typeface="Wingdings" panose="05000000000000000000" pitchFamily="2" charset="2"/>
              </a:rPr>
              <a:t> product the rate law is Rate = k [X][Y]</a:t>
            </a:r>
            <a:r>
              <a:rPr lang="en-CA" baseline="30000" dirty="0" smtClean="0">
                <a:sym typeface="Wingdings" panose="05000000000000000000" pitchFamily="2" charset="2"/>
              </a:rPr>
              <a:t>2</a:t>
            </a:r>
            <a:r>
              <a:rPr lang="en-CA" dirty="0" smtClean="0">
                <a:sym typeface="Wingdings" panose="05000000000000000000" pitchFamily="2" charset="2"/>
              </a:rPr>
              <a:t>, the order of the reaction is:</a:t>
            </a:r>
            <a:endParaRPr lang="en-CA" dirty="0"/>
          </a:p>
        </p:txBody>
      </p:sp>
      <p:sp>
        <p:nvSpPr>
          <p:cNvPr id="3" name="Content Placeholder 2"/>
          <p:cNvSpPr>
            <a:spLocks noGrp="1"/>
          </p:cNvSpPr>
          <p:nvPr>
            <p:ph idx="1"/>
          </p:nvPr>
        </p:nvSpPr>
        <p:spPr/>
        <p:txBody>
          <a:bodyPr/>
          <a:lstStyle/>
          <a:p>
            <a:pPr marL="514350" indent="-514350">
              <a:buAutoNum type="alphaLcParenR"/>
            </a:pPr>
            <a:r>
              <a:rPr lang="en-CA" dirty="0" smtClean="0"/>
              <a:t>1</a:t>
            </a:r>
          </a:p>
          <a:p>
            <a:pPr marL="514350" indent="-514350">
              <a:buAutoNum type="alphaLcParenR"/>
            </a:pPr>
            <a:r>
              <a:rPr lang="en-CA" dirty="0" smtClean="0"/>
              <a:t>2</a:t>
            </a:r>
          </a:p>
          <a:p>
            <a:pPr marL="514350" indent="-514350">
              <a:buAutoNum type="alphaLcParenR"/>
            </a:pPr>
            <a:r>
              <a:rPr lang="en-CA" dirty="0" smtClean="0"/>
              <a:t>3</a:t>
            </a:r>
          </a:p>
          <a:p>
            <a:pPr marL="514350" indent="-514350">
              <a:buAutoNum type="alphaLcParenR"/>
            </a:pPr>
            <a:r>
              <a:rPr lang="en-CA" dirty="0" smtClean="0"/>
              <a:t>4</a:t>
            </a:r>
          </a:p>
          <a:p>
            <a:pPr marL="514350" indent="-514350">
              <a:buAutoNum type="alphaLcParenR"/>
            </a:pPr>
            <a:r>
              <a:rPr lang="en-CA" dirty="0"/>
              <a:t>5</a:t>
            </a:r>
          </a:p>
        </p:txBody>
      </p:sp>
    </p:spTree>
    <p:extLst>
      <p:ext uri="{BB962C8B-B14F-4D97-AF65-F5344CB8AC3E}">
        <p14:creationId xmlns:p14="http://schemas.microsoft.com/office/powerpoint/2010/main" val="1678647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662</Words>
  <Application>Microsoft Office PowerPoint</Application>
  <PresentationFormat>Widescreen</PresentationFormat>
  <Paragraphs>151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Wingdings</vt:lpstr>
      <vt:lpstr>Office Theme</vt:lpstr>
      <vt:lpstr>Rates</vt:lpstr>
      <vt:lpstr>1) What is ALWAYS represented by the slope of the tangent to a graph of concentration vs. time for a reaction? </vt:lpstr>
      <vt:lpstr>2) What is required for a collision between reactant particles to be effective?</vt:lpstr>
      <vt:lpstr>3) Why does increasing the temperature increase the reaction rate?</vt:lpstr>
      <vt:lpstr>4) Which statement is false?</vt:lpstr>
      <vt:lpstr>5) Which of the following statements is true?</vt:lpstr>
      <vt:lpstr>6) Which of the following is not a factor that controls the rate of the reaction </vt:lpstr>
      <vt:lpstr>7) The presence of a catalyst is thought to increase the rate of a reaction by </vt:lpstr>
      <vt:lpstr>8) If for the reaction: aX + bY  product the rate law is Rate = k [X][Y]2, the order of the reaction is:</vt:lpstr>
      <vt:lpstr>9) If for the reaction: aX + bY  product the rate law is Rate = k [X][Y]0, then:</vt:lpstr>
      <vt:lpstr>10) Rates of reaction can be explained by  </vt:lpstr>
      <vt:lpstr>  11) Which of the following is not part of the collision theory? </vt:lpstr>
      <vt:lpstr>12) Ineffective collisions are collisions that involve particles </vt:lpstr>
      <vt:lpstr>13) The amount of energy required for a reaction to begin is known as </vt:lpstr>
      <vt:lpstr>14) The activated complex </vt:lpstr>
      <vt:lpstr>15) In the following diagram, the letter which represents the position of the activated complex is:</vt:lpstr>
      <vt:lpstr>16) If a reaction can be broken down into a reaction mechanism, then the steps of the reaction mechanism are known as </vt:lpstr>
      <vt:lpstr>17) The number of particles that would usually "collide" in an elementary step are </vt:lpstr>
      <vt:lpstr>18) Reaction mechanisms:</vt:lpstr>
      <vt:lpstr>19) The rate-determining step is:</vt:lpstr>
      <vt:lpstr>20) Reaction intermediates are:</vt:lpstr>
      <vt:lpstr>21) The theoretical effect of an increase in temperature can be explained in terms of collision theory because it affects  I. the collision geometry involved in the reaction  II. the total number of collisions that occur  III. the fraction of collisions that are effective  IV. the required activation energy for a reaction </vt:lpstr>
      <vt:lpstr>22) The theoretical effect of an increase in the initial concentration of a reactant can be explained in terms of collision theory because it affects   I. the collision geometry involved in the reaction  II. the total number of collisions that occur  III. the fraction of collisions that are effective  IV. the required activation energy for a reaction </vt:lpstr>
      <vt:lpstr>23) The theoretical effect of a catalyst can be explained in terms of collision theory because it affects   I. the collision geometry involved in the reaction  II. the total number of collisions that occur  III. the fraction of collisions that are effective  IV. the required activation energy for a reaction </vt:lpstr>
      <vt:lpstr>24) Which statement regarding the potential energy diagram below is false?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Rates</dc:title>
  <dc:creator>Darlene is Beautiful</dc:creator>
  <cp:lastModifiedBy>Darlene Wall [Staff]</cp:lastModifiedBy>
  <cp:revision>44</cp:revision>
  <dcterms:created xsi:type="dcterms:W3CDTF">2015-03-30T23:46:53Z</dcterms:created>
  <dcterms:modified xsi:type="dcterms:W3CDTF">2016-10-20T14:25:54Z</dcterms:modified>
</cp:coreProperties>
</file>